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E678B-89BA-4D80-9E7C-896262AC83A6}">
  <a:tblStyle styleId="{1CFE678B-89BA-4D80-9E7C-896262AC83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3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1962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884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42dc429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42dc429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0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242dc429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242dc429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78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242dc429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242dc429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16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4465060b68069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4465060b68069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55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242dc429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242dc429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8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242dc429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242dc429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919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242dc429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242dc429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01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4465060b68069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4465060b68069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535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52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71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23746d7c0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23746d7c0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044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4465060b68069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4465060b68069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2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2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73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48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3746d7c0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3746d7c0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40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23746d7c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23746d7c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62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3746d7c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3746d7c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42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78425" y="22084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fin d’étude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GPI AL-SALAM BANK</a:t>
            </a:r>
            <a:endParaRPr sz="36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21725" y="41456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Travail réalisé par : SAID Abdelhamid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944675" y="266450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République Algérienne Démocratique et Populaire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Ministère de la formation et de l’enseignement professionnels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212653" y="20446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Plan d’affectation</a:t>
            </a:r>
            <a:endParaRPr sz="280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650" y="1904950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88" y="3289263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800" y="3997900"/>
            <a:ext cx="707075" cy="70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>
            <a:stCxn id="164" idx="1"/>
            <a:endCxn id="165" idx="3"/>
          </p:cNvCxnSpPr>
          <p:nvPr/>
        </p:nvCxnSpPr>
        <p:spPr>
          <a:xfrm flipH="1">
            <a:off x="5104550" y="2258487"/>
            <a:ext cx="2339100" cy="1384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68" name="Google Shape;168;p22"/>
          <p:cNvSpPr txBox="1"/>
          <p:nvPr/>
        </p:nvSpPr>
        <p:spPr>
          <a:xfrm>
            <a:off x="7510775" y="2612025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372800" y="4704975"/>
            <a:ext cx="1302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Employé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521350" y="3997900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225" y="2571750"/>
            <a:ext cx="459350" cy="6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675" y="1023900"/>
            <a:ext cx="618680" cy="70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2"/>
          <p:cNvCxnSpPr>
            <a:stCxn id="165" idx="0"/>
            <a:endCxn id="172" idx="2"/>
          </p:cNvCxnSpPr>
          <p:nvPr/>
        </p:nvCxnSpPr>
        <p:spPr>
          <a:xfrm rot="10800000">
            <a:off x="4751025" y="1731063"/>
            <a:ext cx="0" cy="15582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2"/>
          <p:cNvSpPr txBox="1"/>
          <p:nvPr/>
        </p:nvSpPr>
        <p:spPr>
          <a:xfrm>
            <a:off x="3760250" y="249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Procédure d’affectation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338" y="2323275"/>
            <a:ext cx="459350" cy="6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199228" y="190495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Décharge</a:t>
            </a:r>
            <a:endParaRPr sz="2800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650" y="1904950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75" y="2935738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800" y="3997900"/>
            <a:ext cx="707075" cy="70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3"/>
          <p:cNvCxnSpPr>
            <a:stCxn id="182" idx="3"/>
            <a:endCxn id="183" idx="1"/>
          </p:cNvCxnSpPr>
          <p:nvPr/>
        </p:nvCxnSpPr>
        <p:spPr>
          <a:xfrm>
            <a:off x="5104550" y="3289275"/>
            <a:ext cx="2268300" cy="1062300"/>
          </a:xfrm>
          <a:prstGeom prst="curvedConnector3">
            <a:avLst>
              <a:gd name="adj1" fmla="val 49999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5" name="Google Shape;185;p23"/>
          <p:cNvSpPr txBox="1"/>
          <p:nvPr/>
        </p:nvSpPr>
        <p:spPr>
          <a:xfrm>
            <a:off x="7510775" y="2612025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7307025" y="4704975"/>
            <a:ext cx="1302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Employé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4504913" y="3695425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738" y="3588900"/>
            <a:ext cx="459350" cy="6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3760250" y="249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Procédure d’affectation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99228" y="190495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Décharge</a:t>
            </a:r>
            <a:endParaRPr sz="2800"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650" y="1904950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75" y="2935738"/>
            <a:ext cx="707075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800" y="3997900"/>
            <a:ext cx="707075" cy="70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>
            <a:stCxn id="196" idx="3"/>
            <a:endCxn id="197" idx="1"/>
          </p:cNvCxnSpPr>
          <p:nvPr/>
        </p:nvCxnSpPr>
        <p:spPr>
          <a:xfrm>
            <a:off x="5104550" y="3289275"/>
            <a:ext cx="2268300" cy="1062300"/>
          </a:xfrm>
          <a:prstGeom prst="curvedConnector3">
            <a:avLst>
              <a:gd name="adj1" fmla="val 49999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9" name="Google Shape;199;p24"/>
          <p:cNvSpPr txBox="1"/>
          <p:nvPr/>
        </p:nvSpPr>
        <p:spPr>
          <a:xfrm>
            <a:off x="7510775" y="2612025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7292213" y="4704975"/>
            <a:ext cx="1302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Employé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4504913" y="3695425"/>
            <a:ext cx="707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S.S.I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738" y="3588900"/>
            <a:ext cx="459350" cy="6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675" y="1399925"/>
            <a:ext cx="618680" cy="70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4"/>
          <p:cNvCxnSpPr>
            <a:stCxn id="196" idx="0"/>
            <a:endCxn id="203" idx="2"/>
          </p:cNvCxnSpPr>
          <p:nvPr/>
        </p:nvCxnSpPr>
        <p:spPr>
          <a:xfrm rot="10800000">
            <a:off x="4751013" y="2106838"/>
            <a:ext cx="0" cy="8289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4"/>
          <p:cNvSpPr txBox="1"/>
          <p:nvPr/>
        </p:nvSpPr>
        <p:spPr>
          <a:xfrm>
            <a:off x="3760250" y="2492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Procédure d’affectation</a:t>
            </a:r>
            <a:endParaRPr sz="3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577475" y="16350"/>
            <a:ext cx="8347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MCD de la procédure d’affectation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88" y="744575"/>
            <a:ext cx="542762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4982325" y="1087775"/>
            <a:ext cx="392400" cy="3759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5036050" y="103405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577475" y="16350"/>
            <a:ext cx="8347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MCD de la procédure d’affectation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88" y="744575"/>
            <a:ext cx="542762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3169350" y="1114625"/>
            <a:ext cx="392400" cy="3759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3169350" y="10609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8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577475" y="16350"/>
            <a:ext cx="8347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MCD de la procédure d’affectation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88" y="744575"/>
            <a:ext cx="542762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2242700" y="2383800"/>
            <a:ext cx="392400" cy="3759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2309850" y="23032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980000"/>
                </a:solidFill>
              </a:rPr>
              <a:t>3</a:t>
            </a:r>
            <a:endParaRPr sz="1800" b="1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title"/>
          </p:nvPr>
        </p:nvSpPr>
        <p:spPr>
          <a:xfrm>
            <a:off x="577475" y="16350"/>
            <a:ext cx="8347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MCD de la procédure d’affectation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88" y="744575"/>
            <a:ext cx="5427628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249950" y="3008225"/>
            <a:ext cx="392400" cy="3759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3249950" y="294107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800" b="1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293228" y="161835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Passage MCD MLD</a:t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3988550" y="980050"/>
            <a:ext cx="4606200" cy="3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Materiel (</a:t>
            </a:r>
            <a:r>
              <a:rPr lang="fr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ID_Materiel, </a:t>
            </a: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Description_Materiel, Modele_Materiel, Num_Immo, Num_Serie, Date_Fin_Garentie</a:t>
            </a:r>
            <a:r>
              <a:rPr lang="fr" sz="1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fr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Employe</a:t>
            </a:r>
            <a:r>
              <a:rPr lang="fr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fr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Matricule_Employe,</a:t>
            </a: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Nom_Employe, Prenom_Employe, Adresse_Employe, Tel_Employe, Date_Recrutement, Photo_Employe</a:t>
            </a:r>
            <a:r>
              <a:rPr lang="fr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) ;</a:t>
            </a:r>
            <a:endParaRPr sz="18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Affectation (</a:t>
            </a:r>
            <a:r>
              <a:rPr lang="fr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ID_Affectation,</a:t>
            </a: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Date_Affectation, </a:t>
            </a:r>
            <a:r>
              <a:rPr lang="fr" sz="18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ID_Materiel</a:t>
            </a: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" sz="18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Matricule_Employe</a:t>
            </a:r>
            <a:r>
              <a:rPr lang="fr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Technologie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Delphi embarcadero + 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SQL Server</a:t>
            </a:r>
            <a:endParaRPr sz="3600"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675" y="2845600"/>
            <a:ext cx="1500175" cy="15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25" y="778549"/>
            <a:ext cx="2115850" cy="17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616550" y="99700"/>
            <a:ext cx="82965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fr"/>
              <a:t>Architecture de l’application</a:t>
            </a:r>
            <a:endParaRPr sz="1600" i="1"/>
          </a:p>
        </p:txBody>
      </p:sp>
      <p:cxnSp>
        <p:nvCxnSpPr>
          <p:cNvPr id="257" name="Google Shape;257;p31"/>
          <p:cNvCxnSpPr/>
          <p:nvPr/>
        </p:nvCxnSpPr>
        <p:spPr>
          <a:xfrm rot="10800000">
            <a:off x="676750" y="1624165"/>
            <a:ext cx="3300" cy="13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27112" y="1383448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Acquisition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9" name="Google Shape;259;p31"/>
          <p:cNvSpPr txBox="1">
            <a:spLocks noGrp="1"/>
          </p:cNvSpPr>
          <p:nvPr>
            <p:ph type="body" idx="4294967295"/>
          </p:nvPr>
        </p:nvSpPr>
        <p:spPr>
          <a:xfrm>
            <a:off x="727100" y="1730330"/>
            <a:ext cx="34074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Matériel (Matériel, Marque, Type matériel)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Employé (Liste employé, siège, poste)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Fournisseur (Liste fournisseur, Facture, Bon livraison)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Entreprise de maintenance ;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0" name="Google Shape;260;p31"/>
          <p:cNvCxnSpPr/>
          <p:nvPr/>
        </p:nvCxnSpPr>
        <p:spPr>
          <a:xfrm>
            <a:off x="2520216" y="3375004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2567275" y="3297735"/>
            <a:ext cx="3068400" cy="9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Affectation, désaffectation  &amp; maintenance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4294967295"/>
          </p:nvPr>
        </p:nvSpPr>
        <p:spPr>
          <a:xfrm>
            <a:off x="2567275" y="4116550"/>
            <a:ext cx="29823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Affectation &amp; désaffectation;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Signaler une panne;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Réparation.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3" name="Google Shape;263;p31"/>
          <p:cNvCxnSpPr/>
          <p:nvPr/>
        </p:nvCxnSpPr>
        <p:spPr>
          <a:xfrm rot="10800000" flipH="1">
            <a:off x="4503536" y="2067365"/>
            <a:ext cx="12300" cy="9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4" name="Google Shape;264;p31"/>
          <p:cNvSpPr txBox="1">
            <a:spLocks noGrp="1"/>
          </p:cNvSpPr>
          <p:nvPr>
            <p:ph type="title"/>
          </p:nvPr>
        </p:nvSpPr>
        <p:spPr>
          <a:xfrm>
            <a:off x="4550598" y="1762328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Commande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5" name="Google Shape;265;p31"/>
          <p:cNvSpPr txBox="1">
            <a:spLocks noGrp="1"/>
          </p:cNvSpPr>
          <p:nvPr>
            <p:ph type="body" idx="4294967295"/>
          </p:nvPr>
        </p:nvSpPr>
        <p:spPr>
          <a:xfrm>
            <a:off x="4550600" y="2285845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Bon de commande ;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6" name="Google Shape;266;p31"/>
          <p:cNvCxnSpPr/>
          <p:nvPr/>
        </p:nvCxnSpPr>
        <p:spPr>
          <a:xfrm>
            <a:off x="5978792" y="3375021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6025854" y="3970916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Inventaire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4294967295"/>
          </p:nvPr>
        </p:nvSpPr>
        <p:spPr>
          <a:xfrm>
            <a:off x="6025854" y="4260942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Inventaire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Stock.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9" name="Google Shape;269;p31"/>
          <p:cNvCxnSpPr/>
          <p:nvPr/>
        </p:nvCxnSpPr>
        <p:spPr>
          <a:xfrm rot="10800000">
            <a:off x="7001551" y="1501265"/>
            <a:ext cx="5400" cy="14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7116899" y="1383413"/>
            <a:ext cx="2027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Suivre le matériel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4294967295"/>
          </p:nvPr>
        </p:nvSpPr>
        <p:spPr>
          <a:xfrm>
            <a:off x="7116900" y="1730325"/>
            <a:ext cx="20271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Matériel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Employé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Fournisseur ;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- Entreprise de maintenance.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72" name="Google Shape;272;p31"/>
          <p:cNvGraphicFramePr/>
          <p:nvPr/>
        </p:nvGraphicFramePr>
        <p:xfrm>
          <a:off x="323100" y="2983265"/>
          <a:ext cx="8296400" cy="396210"/>
        </p:xfrm>
        <a:graphic>
          <a:graphicData uri="http://schemas.openxmlformats.org/drawingml/2006/table">
            <a:tbl>
              <a:tblPr>
                <a:noFill/>
                <a:tableStyleId>{1CFE678B-89BA-4D80-9E7C-896262AC83A6}</a:tableStyleId>
              </a:tblPr>
              <a:tblGrid>
                <a:gridCol w="1288725"/>
                <a:gridCol w="2014600"/>
                <a:gridCol w="1819975"/>
                <a:gridCol w="1057700"/>
                <a:gridCol w="1057700"/>
                <a:gridCol w="1057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Fichier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 Mouvement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Documents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Etats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Recherche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FFFF"/>
                          </a:solidFill>
                        </a:rPr>
                        <a:t>Aide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89725" y="164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de présentation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 smtClean="0"/>
              <a:t>Présentation de l’organisme ;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Etude de l’existant ;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Etude conceptuelle ;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dirty="0"/>
              <a:t>Etude technique.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84350" y="597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b="1" dirty="0"/>
              <a:t>Mission AL-SALAM </a:t>
            </a:r>
            <a:r>
              <a:rPr lang="fr" sz="4800" b="1" dirty="0" smtClean="0"/>
              <a:t>:</a:t>
            </a:r>
            <a:endParaRPr sz="4800" b="1" dirty="0"/>
          </a:p>
          <a:p>
            <a:pPr lvl="0"/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/>
              <a:t>AL SALAM BANK ALGERIA est une banque internationale de droit algérien, agréée en septembre 2008 par la banque d’Algérie. </a:t>
            </a:r>
            <a:endParaRPr sz="2400" b="1" dirty="0"/>
          </a:p>
        </p:txBody>
      </p:sp>
      <p:grpSp>
        <p:nvGrpSpPr>
          <p:cNvPr id="82" name="Google Shape;82;p15"/>
          <p:cNvGrpSpPr/>
          <p:nvPr/>
        </p:nvGrpSpPr>
        <p:grpSpPr>
          <a:xfrm>
            <a:off x="6099695" y="2571750"/>
            <a:ext cx="2548086" cy="1359809"/>
            <a:chOff x="1291075" y="3040100"/>
            <a:chExt cx="2080070" cy="1110048"/>
          </a:xfrm>
        </p:grpSpPr>
        <p:sp>
          <p:nvSpPr>
            <p:cNvPr id="83" name="Google Shape;83;p15"/>
            <p:cNvSpPr txBox="1"/>
            <p:nvPr/>
          </p:nvSpPr>
          <p:spPr>
            <a:xfrm>
              <a:off x="1661086" y="3956648"/>
              <a:ext cx="4995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D9D9D9"/>
                  </a:solidFill>
                </a:rPr>
                <a:t>2008</a:t>
              </a:r>
              <a:endParaRPr sz="1100" b="1">
                <a:solidFill>
                  <a:srgbClr val="D9D9D9"/>
                </a:solidFill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2527431" y="3951760"/>
              <a:ext cx="4995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D9D9D9"/>
                  </a:solidFill>
                </a:rPr>
                <a:t>2009</a:t>
              </a:r>
              <a:endParaRPr sz="1100" b="1">
                <a:solidFill>
                  <a:srgbClr val="D9D9D9"/>
                </a:solidFill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 dirty="0" smtClean="0">
                  <a:solidFill>
                    <a:srgbClr val="D9D9D9"/>
                  </a:solidFill>
                </a:rPr>
                <a:t>5</a:t>
              </a:r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D9D9D9"/>
                  </a:solidFill>
                </a:rPr>
                <a:t>7,2</a:t>
              </a:r>
              <a:endParaRPr sz="1100" b="1">
                <a:solidFill>
                  <a:srgbClr val="D9D9D9"/>
                </a:solidFill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800" dirty="0" smtClean="0">
                  <a:solidFill>
                    <a:srgbClr val="D9D9D9"/>
                  </a:solidFill>
                </a:rPr>
                <a:t>8,5</a:t>
              </a:r>
              <a:endParaRPr sz="800" dirty="0">
                <a:solidFill>
                  <a:srgbClr val="D9D9D9"/>
                </a:solidFill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 b="1">
                  <a:solidFill>
                    <a:srgbClr val="D9D9D9"/>
                  </a:solidFill>
                </a:rPr>
                <a:t>10</a:t>
              </a:r>
              <a:endParaRPr sz="1100" b="1">
                <a:solidFill>
                  <a:srgbClr val="D9D9D9"/>
                </a:solidFill>
              </a:endParaRPr>
            </a:p>
          </p:txBody>
        </p:sp>
        <p:cxnSp>
          <p:nvCxnSpPr>
            <p:cNvPr id="89" name="Google Shape;89;p15"/>
            <p:cNvCxnSpPr>
              <a:stCxn id="90" idx="7"/>
              <a:endCxn id="91" idx="6"/>
            </p:cNvCxnSpPr>
            <p:nvPr/>
          </p:nvCxnSpPr>
          <p:spPr>
            <a:xfrm flipH="1">
              <a:off x="1953587" y="3664288"/>
              <a:ext cx="414682" cy="38451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1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15"/>
            <p:cNvCxnSpPr>
              <a:stCxn id="90" idx="3"/>
              <a:endCxn id="98" idx="7"/>
            </p:cNvCxnSpPr>
            <p:nvPr/>
          </p:nvCxnSpPr>
          <p:spPr>
            <a:xfrm flipV="1">
              <a:off x="2307811" y="3137305"/>
              <a:ext cx="502308" cy="587441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5"/>
            <p:cNvCxnSpPr>
              <a:stCxn id="98" idx="5"/>
              <a:endCxn id="100" idx="5"/>
            </p:cNvCxnSpPr>
            <p:nvPr/>
          </p:nvCxnSpPr>
          <p:spPr>
            <a:xfrm>
              <a:off x="2810119" y="3197762"/>
              <a:ext cx="462876" cy="188589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" name="Google Shape;98;p15"/>
            <p:cNvSpPr/>
            <p:nvPr/>
          </p:nvSpPr>
          <p:spPr>
            <a:xfrm>
              <a:off x="2737140" y="3124783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868086" y="365999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200016" y="33133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problème GPI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471900" y="2163900"/>
            <a:ext cx="4469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AutoNum type="arabicPeriod"/>
            </a:pPr>
            <a:r>
              <a:rPr lang="fr" b="1">
                <a:solidFill>
                  <a:srgbClr val="134F5C"/>
                </a:solidFill>
              </a:rPr>
              <a:t>Fournir des informations permettant un maintien en temps réel l'inventaire des matériels;</a:t>
            </a:r>
            <a:endParaRPr b="1">
              <a:solidFill>
                <a:srgbClr val="134F5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AutoNum type="arabicPeriod"/>
            </a:pPr>
            <a:r>
              <a:rPr lang="fr" b="1">
                <a:solidFill>
                  <a:srgbClr val="134F5C"/>
                </a:solidFill>
              </a:rPr>
              <a:t>Localiser à tout moment le matériel et son état;</a:t>
            </a:r>
            <a:endParaRPr b="1">
              <a:solidFill>
                <a:srgbClr val="134F5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AutoNum type="arabicPeriod"/>
            </a:pPr>
            <a:r>
              <a:rPr lang="fr" b="1">
                <a:solidFill>
                  <a:srgbClr val="134F5C"/>
                </a:solidFill>
              </a:rPr>
              <a:t>Assurer le suivi, l'acquisition et affectation matériel;</a:t>
            </a:r>
            <a:endParaRPr b="1">
              <a:solidFill>
                <a:srgbClr val="134F5C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AutoNum type="arabicPeriod"/>
            </a:pPr>
            <a:r>
              <a:rPr lang="fr" b="1">
                <a:solidFill>
                  <a:srgbClr val="134F5C"/>
                </a:solidFill>
              </a:rPr>
              <a:t>Assurer le remplacement du matériel en panne;</a:t>
            </a:r>
            <a:endParaRPr b="1">
              <a:solidFill>
                <a:srgbClr val="134F5C"/>
              </a:solidFill>
            </a:endParaRPr>
          </a:p>
        </p:txBody>
      </p:sp>
      <p:graphicFrame>
        <p:nvGraphicFramePr>
          <p:cNvPr id="107" name="Google Shape;107;p16"/>
          <p:cNvGraphicFramePr/>
          <p:nvPr/>
        </p:nvGraphicFramePr>
        <p:xfrm>
          <a:off x="5071481" y="4552231"/>
          <a:ext cx="3285800" cy="428214"/>
        </p:xfrm>
        <a:graphic>
          <a:graphicData uri="http://schemas.openxmlformats.org/drawingml/2006/table">
            <a:tbl>
              <a:tblPr>
                <a:noFill/>
                <a:tableStyleId>{1CFE678B-89BA-4D80-9E7C-896262AC83A6}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108" name="Google Shape;108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00" y="1781450"/>
            <a:ext cx="213360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 descr="Gros plan latéral d'une main poussant un bouton sur une table de mixage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Identifier les circuits d’échange de données et d’information;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Répartition des tâches de travail pour chaque poste;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Recensé en détail les documents et les procédures utilisés;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0" y="0"/>
            <a:ext cx="9161100" cy="2637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4294967295"/>
          </p:nvPr>
        </p:nvSpPr>
        <p:spPr>
          <a:xfrm>
            <a:off x="1800600" y="462750"/>
            <a:ext cx="55599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fr">
                <a:solidFill>
                  <a:srgbClr val="FFFFFF"/>
                </a:solidFill>
              </a:rPr>
              <a:t>Les acteurs</a:t>
            </a:r>
            <a:endParaRPr sz="1600" i="1">
              <a:solidFill>
                <a:srgbClr val="FFFFFF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t="99" b="99"/>
          <a:stretch/>
        </p:blipFill>
        <p:spPr>
          <a:xfrm>
            <a:off x="420725" y="15154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2638668" y="151542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6629" y="15154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title" idx="4294967295"/>
          </p:nvPr>
        </p:nvSpPr>
        <p:spPr>
          <a:xfrm>
            <a:off x="101850" y="3200200"/>
            <a:ext cx="2282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Acteur interne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231725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Service support informatique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4294967295"/>
          </p:nvPr>
        </p:nvSpPr>
        <p:spPr>
          <a:xfrm>
            <a:off x="2317749" y="3200200"/>
            <a:ext cx="22860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Acteur externe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4294967295"/>
          </p:nvPr>
        </p:nvSpPr>
        <p:spPr>
          <a:xfrm>
            <a:off x="4526899" y="3200200"/>
            <a:ext cx="23037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Acteur externe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294967295"/>
          </p:nvPr>
        </p:nvSpPr>
        <p:spPr>
          <a:xfrm>
            <a:off x="2449668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Direction des systèmes d’informations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4294967295"/>
          </p:nvPr>
        </p:nvSpPr>
        <p:spPr>
          <a:xfrm>
            <a:off x="4667629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Direction des affaires administratives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4590" y="15154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title" idx="4294967295"/>
          </p:nvPr>
        </p:nvSpPr>
        <p:spPr>
          <a:xfrm>
            <a:off x="6749650" y="3200200"/>
            <a:ext cx="22941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Acteur externe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4294967295"/>
          </p:nvPr>
        </p:nvSpPr>
        <p:spPr>
          <a:xfrm>
            <a:off x="6885590" y="3724813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Fournisseur &amp; Entreprise de maintenance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l="20412" r="20418"/>
          <a:stretch/>
        </p:blipFill>
        <p:spPr>
          <a:xfrm>
            <a:off x="-9150" y="0"/>
            <a:ext cx="459449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documents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Facture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Bon de livraison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Bon de commande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Facture pro forma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Fiche inventaire physique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Fiche d’écart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Décharge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Plan d’affectation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Demande de travail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Autorisation sortie matériel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Bon matériel réparé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Demande de restitution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Demande besoin ;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Liste des besoins.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grille d’information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471900" y="2165950"/>
            <a:ext cx="39999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 sz="1800" b="1">
                <a:solidFill>
                  <a:srgbClr val="000000"/>
                </a:solidFill>
              </a:rPr>
              <a:t>Informations prévues portées à 98% ;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 sz="1800" b="1">
                <a:solidFill>
                  <a:srgbClr val="000000"/>
                </a:solidFill>
              </a:rPr>
              <a:t>Informations prévues non portées à 2% ;</a:t>
            </a: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fr" sz="1800" b="1">
                <a:solidFill>
                  <a:srgbClr val="000000"/>
                </a:solidFill>
              </a:rPr>
              <a:t>Informations non prévues portées.</a:t>
            </a:r>
            <a:endParaRPr sz="1800" b="1">
              <a:solidFill>
                <a:srgbClr val="000000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5716500" y="2165938"/>
            <a:ext cx="775200" cy="22164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934675" y="4164238"/>
            <a:ext cx="775200" cy="2181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5892150" y="4481150"/>
            <a:ext cx="423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rgbClr val="666666"/>
                </a:solidFill>
              </a:rPr>
              <a:t>PP</a:t>
            </a:r>
            <a:endParaRPr sz="1100" b="1">
              <a:solidFill>
                <a:srgbClr val="666666"/>
              </a:solidFill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7110475" y="4481150"/>
            <a:ext cx="5994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>
                <a:solidFill>
                  <a:srgbClr val="666666"/>
                </a:solidFill>
              </a:rPr>
              <a:t>PNP</a:t>
            </a:r>
            <a:endParaRPr sz="1100" b="1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l="18649" r="18643"/>
          <a:stretch/>
        </p:blipFill>
        <p:spPr>
          <a:xfrm>
            <a:off x="-9150" y="0"/>
            <a:ext cx="4594494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Les procédures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786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Inventaire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Affectation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Désaffectation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Maintenance hors garantie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Maintenance avec garantie 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Acquisition ;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Commande.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441</Words>
  <Application>Microsoft Office PowerPoint</Application>
  <PresentationFormat>Affichage à l'écran (16:9)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Roboto</vt:lpstr>
      <vt:lpstr>Arial</vt:lpstr>
      <vt:lpstr>Material</vt:lpstr>
      <vt:lpstr>Projet fin d’étude : GPI AL-SALAM BANK</vt:lpstr>
      <vt:lpstr>Plan de présentation</vt:lpstr>
      <vt:lpstr>Mission AL-SALAM :  AL SALAM BANK ALGERIA est une banque internationale de droit algérien, agréée en septembre 2008 par la banque d’Algérie. </vt:lpstr>
      <vt:lpstr>Le problème GPI</vt:lpstr>
      <vt:lpstr>La solution</vt:lpstr>
      <vt:lpstr>Les acteurs</vt:lpstr>
      <vt:lpstr>Les documents</vt:lpstr>
      <vt:lpstr>La grille d’information</vt:lpstr>
      <vt:lpstr>Les procédures</vt:lpstr>
      <vt:lpstr>Plan d’affectation</vt:lpstr>
      <vt:lpstr>Décharge</vt:lpstr>
      <vt:lpstr>Décharge</vt:lpstr>
      <vt:lpstr>MCD de la procédure d’affectation</vt:lpstr>
      <vt:lpstr>MCD de la procédure d’affectation</vt:lpstr>
      <vt:lpstr>MCD de la procédure d’affectation</vt:lpstr>
      <vt:lpstr>MCD de la procédure d’affectation</vt:lpstr>
      <vt:lpstr>Passage MCD MLD</vt:lpstr>
      <vt:lpstr>Technologie : Delphi embarcadero +  SQL Server</vt:lpstr>
      <vt:lpstr>Architecture de l’application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fin d’étude : GPI AL-SALAM BANK</dc:title>
  <cp:lastModifiedBy>R2-D2</cp:lastModifiedBy>
  <cp:revision>3</cp:revision>
  <dcterms:modified xsi:type="dcterms:W3CDTF">2018-09-25T16:36:05Z</dcterms:modified>
</cp:coreProperties>
</file>